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4" r:id="rId9"/>
    <p:sldId id="263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1" autoAdjust="0"/>
    <p:restoredTop sz="94660"/>
  </p:normalViewPr>
  <p:slideViewPr>
    <p:cSldViewPr snapToGrid="0">
      <p:cViewPr varScale="1">
        <p:scale>
          <a:sx n="78" d="100"/>
          <a:sy n="78" d="100"/>
        </p:scale>
        <p:origin x="1094" y="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EBD01-2927-4DB9-A86B-2C539E882E5D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58B422-0357-48B6-A983-E5F672607D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137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EB70E-1EDF-BDBC-B40A-385D6793F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AB4AB81-5557-8699-7C46-7D6F9C73DE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05240-84D3-F685-FEF2-2F7DA0877B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2F07-02D3-452D-9219-2D5289794E91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F12F52-3861-0331-0E4C-C396DD0D1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F01B2FD-D753-7557-3E77-A3B9C2C93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76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310A9-B7D7-2A9A-63E4-AC8D0C59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A305BA-F4FE-7F01-FA99-B1977E752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5A7667-7FB9-A114-E0DC-A4E8E27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0714-AF37-4A45-B24D-2391605A1B79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6AF777-527A-9F37-B883-6B89F9234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0D1CB3-155D-9F80-3135-40978B8E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3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4AB9C69-BF6D-C764-ECCB-79CC58E12F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639028-E004-5148-FFFD-B860DC4F6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A2E975-9D3E-1784-664C-74627013C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EEEDB-7868-4470-91E2-2F14766D2308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F54D2F-EB49-237E-F9F0-F4F9AAC04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7D0390-88D6-CE47-8291-BC8423A50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65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5ACC2-19BB-90E7-852B-D09D1CB33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419B97-1238-B85F-3B9F-62F6751B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39E24B-E669-0D42-D0C9-D63C81BE5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7A5ED-51DC-4C24-A531-A75964A215D2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0A40EE-D433-A695-C727-B4C5CEA96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AA2C4F-9865-9CD6-1A54-F128CBE0E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5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2291A7-86C8-AA5D-3C5B-F8BBDB8A1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B1B97B-0436-192A-BF71-2AADDB561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76A772-796A-233B-44EA-D81AB31A3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0064F-5BD8-43B1-9DCB-F2949C054A41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05C76B-597E-BD5A-39DC-F04F24038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ACD67A-D075-E734-FB4C-854C90A7B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521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4582C-3B96-94D8-DFD5-3F09190AF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67B76B6-E88A-261E-B405-F0809595F5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07A05A-73CE-EF90-6064-7ECB66BEA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8E2EA3D-3D2B-8D8C-6751-4D7AA4FEE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3C009-D498-4E14-A1D6-08A85AB9435D}" type="datetime1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EE6DD9-025C-2E8B-A94A-DD8CE3DE3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F8D006-D008-D9C6-AF19-F2362DB96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24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1D9914-46ED-A0E6-0B5C-739523B8E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6F4CFA-F502-3251-EC8E-85211CAA5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663102D-4D0B-4230-5E83-2D884CF5B7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373921B-E82E-581C-4B9B-4AD0B016FC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87FEC58-B1FC-A5FC-31D2-1FE0C24263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2877F63-2715-84A9-C01C-DB0BF900F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46A5A-721E-41FF-808D-1532953DAEC2}" type="datetime1">
              <a:rPr lang="ru-RU" smtClean="0"/>
              <a:t>18.02.2025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93ECDFE-DBDC-1E6C-CFDE-D594779D7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7792007-1241-4132-4CFA-EEA454290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0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9916BA-99FB-282E-2829-8E254E205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6286FD5-2342-E313-E728-EBD23A129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643B3-A091-4FE0-A85F-3F8557B9CA57}" type="datetime1">
              <a:rPr lang="ru-RU" smtClean="0"/>
              <a:t>18.02.2025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B4D766C-3E02-419C-0FF9-A75F86A87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7FD1B5E-204A-2A0F-1FCB-CF1172FC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61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E0A572B-D9B7-0F5F-35A7-34DF6382D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206C1A-EADF-413E-9F8C-3E7994FEA88C}" type="datetime1">
              <a:rPr lang="ru-RU" smtClean="0"/>
              <a:t>18.02.2025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55FDD54-6393-6E28-B91E-E4F049635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9A7648-35EC-750D-CFF4-E521F3FEA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10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9AFD45-A899-7DFB-A28E-A16CEDB96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F88E6-8BC4-BB27-6E9C-3A3C02C69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E179C8-5BAE-9982-DFD6-9AE9594A52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4A243A-AB20-DF2B-4B92-8E0CE6D95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9CFF7-40A9-4CFA-8DE0-626EE5240B6B}" type="datetime1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7B19E50-861C-2B46-F8C6-574F12FE7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96EE350-7570-4DEB-DBEC-7C8F868B7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49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F9859-8FE3-921F-86EF-FC61EBA4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E7C1319-6B45-3FC6-4559-1379E9AC43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A502427-7798-9C08-48F1-C58F9C14B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6D358B-D253-4C21-A26F-07B92C951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B04C2-70E4-4D0E-A20E-3C608392A1D8}" type="datetime1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5FC47F5-3A93-6136-2A47-463302FD8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4E3725-8111-CD13-FE45-D2F33F735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23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F81BA0-94D3-9221-0820-B0A1875BE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C817B41-FBEE-70C2-5350-A66DE936A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7CB765-2E40-C4C1-1A94-0DA28018D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115E48-5524-41AA-AFAC-CA8627925CE7}" type="datetime1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C6A8E2-3944-26D9-16DF-6370FF51EF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6D67D7-F70C-5F6F-AF43-C6DFA31159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F89B68-C41A-47AB-A62B-0EB5C98E13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2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72E854-F4A8-8742-4BF6-19391F1DC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Авторский учебный курс для врачей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0B1DB0FC-40C9-EA30-8B13-0CAF4219D636}"/>
              </a:ext>
            </a:extLst>
          </p:cNvPr>
          <p:cNvSpPr/>
          <p:nvPr/>
        </p:nvSpPr>
        <p:spPr>
          <a:xfrm>
            <a:off x="357978" y="2156207"/>
            <a:ext cx="6060407" cy="3440260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571500" indent="-571500" algn="just">
              <a:buFont typeface="Wingdings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Продолжительность 72 часа (2 зачетные единицы)</a:t>
            </a:r>
            <a:endParaRPr lang="ru-RU" sz="3600" dirty="0">
              <a:solidFill>
                <a:srgbClr val="FF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  <a:p>
            <a:pPr marL="571500" indent="-571500" algn="just">
              <a:buFont typeface="Wingdings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18 лекций с практикумом</a:t>
            </a:r>
          </a:p>
          <a:p>
            <a:pPr marL="571500" indent="-571500" algn="just">
              <a:buFont typeface="Wingdings" pitchFamily="2" charset="2"/>
              <a:buChar char="ü"/>
            </a:pPr>
            <a:r>
              <a:rPr lang="ru-RU" sz="36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 успешно </a:t>
            </a:r>
            <a:r>
              <a:rPr lang="ru-RU" sz="3600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освоила </a:t>
            </a:r>
            <a:r>
              <a:rPr lang="ru-RU" sz="36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группа врачей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3D95485-C936-7860-78F2-3C90EC80D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775" y="1724572"/>
            <a:ext cx="4272025" cy="476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F24BCD-3F4B-AC42-7809-124AC513C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69421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13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330E4D-6D29-A726-4540-2B4C0E88C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BFF099-4448-0B7C-94D4-E28B5F81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9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6F0CD43D-F459-65DC-C8EC-36E524F5C8A5}"/>
              </a:ext>
            </a:extLst>
          </p:cNvPr>
          <p:cNvSpPr/>
          <p:nvPr/>
        </p:nvSpPr>
        <p:spPr>
          <a:xfrm>
            <a:off x="142567" y="2109109"/>
            <a:ext cx="11906865" cy="4085214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endParaRPr lang="ru-RU" sz="1200" b="1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Для записи на курс писать на </a:t>
            </a:r>
            <a:r>
              <a:rPr lang="en-US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WhatsApp</a:t>
            </a:r>
            <a:r>
              <a:rPr lang="ru-RU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br>
              <a:rPr lang="ru-RU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ru-RU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+7(916)690-48-50 – Александр Юрьевич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+7(910)421-52-24 – Елена Борисовна</a:t>
            </a: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endParaRPr lang="ru-RU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электронную почту: </a:t>
            </a:r>
            <a:r>
              <a:rPr lang="ru-RU" sz="28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vsegdaestvibor2024@yandex.ru</a:t>
            </a:r>
            <a:endParaRPr lang="ru-RU" sz="2800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endParaRPr lang="ru-RU" sz="2800" b="1" kern="100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endParaRPr lang="ru-RU" sz="28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DBF8ACB-9AE9-E110-7B30-F0AE250A4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955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8EA4AE-5FD7-2C85-08DE-B67D65E72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097FD1-3EB1-1C4A-5B2F-56B2B8D6F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Автор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ы и лекторы </a:t>
            </a:r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курса 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BC108D80-38D9-0024-0F03-A3BEAD8B93A6}"/>
              </a:ext>
            </a:extLst>
          </p:cNvPr>
          <p:cNvSpPr/>
          <p:nvPr/>
        </p:nvSpPr>
        <p:spPr>
          <a:xfrm>
            <a:off x="180242" y="1933209"/>
            <a:ext cx="3201441" cy="3848466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Мищенко Елена Борисовна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, гомеопат, аллерголог-иммунолог, к.м.н.</a:t>
            </a:r>
          </a:p>
          <a:p>
            <a:pPr algn="just"/>
            <a:endParaRPr lang="ru-RU" sz="2400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Опыт работы в классической гомеопатии </a:t>
            </a:r>
            <a:r>
              <a:rPr lang="en-US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20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 лет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010C61E-5A71-26D8-710C-210747281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2</a:t>
            </a:fld>
            <a:endParaRPr lang="ru-RU"/>
          </a:p>
        </p:txBody>
      </p:sp>
      <p:pic>
        <p:nvPicPr>
          <p:cNvPr id="7" name="Рисунок 6" descr="Изображение выглядит как человек, Человеческое лицо, стена, улыбка&#10;&#10;Автоматически созданное описание">
            <a:extLst>
              <a:ext uri="{FF2B5EF4-FFF2-40B4-BE49-F238E27FC236}">
                <a16:creationId xmlns:a16="http://schemas.microsoft.com/office/drawing/2014/main" id="{8707695D-7331-686C-0577-F193DE236B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916" y="2037984"/>
            <a:ext cx="5324167" cy="3549445"/>
          </a:xfrm>
          <a:prstGeom prst="rect">
            <a:avLst/>
          </a:prstGeom>
        </p:spPr>
      </p:pic>
      <p:sp>
        <p:nvSpPr>
          <p:cNvPr id="8" name="Прямоугольник 4">
            <a:extLst>
              <a:ext uri="{FF2B5EF4-FFF2-40B4-BE49-F238E27FC236}">
                <a16:creationId xmlns:a16="http://schemas.microsoft.com/office/drawing/2014/main" id="{E62330E6-9F14-19B4-D817-F3274873633E}"/>
              </a:ext>
            </a:extLst>
          </p:cNvPr>
          <p:cNvSpPr/>
          <p:nvPr/>
        </p:nvSpPr>
        <p:spPr>
          <a:xfrm>
            <a:off x="8810317" y="1933209"/>
            <a:ext cx="3201441" cy="3848466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Самойлова Наталья Викторовна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, гомеопат, терапевт, к.м.н., доцент,  преподаватель высшей школы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Опыт работы в классической гомеопатии 2</a:t>
            </a:r>
            <a:r>
              <a:rPr lang="en-US" sz="240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7</a:t>
            </a:r>
            <a:r>
              <a:rPr lang="ru-RU" sz="240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лет</a:t>
            </a:r>
          </a:p>
          <a:p>
            <a:pPr algn="just"/>
            <a:endParaRPr lang="ru-RU" sz="2400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478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54116-CE2B-9C2A-0C1A-EC7E1FAB86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22F7E7-0849-846F-BCEE-1CE875444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Содержание курса 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108BFC87-FA4D-ABBB-4685-42ADD94AE89D}"/>
              </a:ext>
            </a:extLst>
          </p:cNvPr>
          <p:cNvSpPr/>
          <p:nvPr/>
        </p:nvSpPr>
        <p:spPr>
          <a:xfrm>
            <a:off x="180243" y="1624013"/>
            <a:ext cx="8049358" cy="5233986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Теоретическая часть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– на основании основополагающего </a:t>
            </a: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труда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создателя </a:t>
            </a: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гомеопатии </a:t>
            </a:r>
            <a:r>
              <a:rPr lang="ru-RU" sz="2400" b="1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С. Ганемана «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Органон врачебного искусства», 6 издание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, с подробными комментариями. Главные аспекты в гомеопатии лечения острых случаев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Практическая часть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– изучение патогенезов основных острых гомеопатических лекарств, используя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Materia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medica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 В.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Бёрике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, С.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Фатака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, Дж. Витулкаса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Авторская методика дифференциального диагноза препаратов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по ряду нозологий: грипп и ОРВИ, о. ларингит и круп, о. бронхит и пневмония, о. отит, о. тонзиллит, травмы, несчастные случаи, о. эмоциональные проблемы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Подробное изучение </a:t>
            </a:r>
            <a:r>
              <a:rPr lang="ru-RU" sz="24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методики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реперторизации</a:t>
            </a:r>
            <a:endParaRPr lang="ru-RU" sz="2400" b="1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B31154C-440B-FDCD-4265-2875597C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3</a:t>
            </a:fld>
            <a:endParaRPr lang="ru-RU"/>
          </a:p>
        </p:txBody>
      </p:sp>
      <p:pic>
        <p:nvPicPr>
          <p:cNvPr id="6" name="Рисунок 5" descr="Изображение выглядит как текст, Человеческое лицо, человек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6B3BC6D6-7334-7BBB-D288-9F443797D5E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7698" y="1690688"/>
            <a:ext cx="2003022" cy="2878776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, Шрифт, Книжная обложка, книга&#10;&#10;Автоматически созданное описание">
            <a:extLst>
              <a:ext uri="{FF2B5EF4-FFF2-40B4-BE49-F238E27FC236}">
                <a16:creationId xmlns:a16="http://schemas.microsoft.com/office/drawing/2014/main" id="{56ECDC36-FE87-4ED4-2C81-6DB2FD41D3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1" y="3977999"/>
            <a:ext cx="20196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239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735A8-EF93-E36B-72F9-BA78FB2A77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12C5F1-A56C-E2A8-085F-AFB0C5DD9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Эффективность курса 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B7C6CEB3-4AA9-1E2E-0F80-229FB4EE24A6}"/>
              </a:ext>
            </a:extLst>
          </p:cNvPr>
          <p:cNvSpPr/>
          <p:nvPr/>
        </p:nvSpPr>
        <p:spPr>
          <a:xfrm>
            <a:off x="180243" y="1690688"/>
            <a:ext cx="7926266" cy="5167311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342900" marR="76200" lvl="0" indent="-342900"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Теоретический материал к</a:t>
            </a: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урса преподается нестандартно, особый акцент делается на повторение и проверку усвоения пройденного материала </a:t>
            </a:r>
          </a:p>
          <a:p>
            <a:pPr marL="342900" marR="76200" lvl="0" indent="-342900"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Лекции содержат </a:t>
            </a:r>
            <a:r>
              <a:rPr lang="ru-RU" sz="28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много клинических задач и тест-контролей </a:t>
            </a: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по практической и теоретической частям </a:t>
            </a:r>
          </a:p>
          <a:p>
            <a:pPr marL="342900" marR="76200" lvl="0" indent="-342900" algn="just">
              <a:buFont typeface="+mj-lt"/>
              <a:buAutoNum type="arabicPeriod"/>
            </a:pP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 Для представления курса подготовлены </a:t>
            </a:r>
            <a:r>
              <a:rPr lang="ru-RU" sz="28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качественные и понятные слайды</a:t>
            </a:r>
          </a:p>
          <a:p>
            <a:pPr marR="76200" algn="just"/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Такой подход вместе с эффективной системой дифференциального диагноза помогает сделать </a:t>
            </a:r>
            <a:r>
              <a:rPr lang="ru-RU" sz="28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быстрые и точные назначения в острых случаях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4DAE4133-35AE-52BA-3787-DC893EA7A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4</a:t>
            </a:fld>
            <a:endParaRPr lang="ru-RU"/>
          </a:p>
        </p:txBody>
      </p:sp>
      <p:pic>
        <p:nvPicPr>
          <p:cNvPr id="7" name="Рисунок 6" descr="Изображение выглядит как текст, книга, Книжная обложка, Публикация&#10;&#10;Автоматически созданное описание">
            <a:extLst>
              <a:ext uri="{FF2B5EF4-FFF2-40B4-BE49-F238E27FC236}">
                <a16:creationId xmlns:a16="http://schemas.microsoft.com/office/drawing/2014/main" id="{67D9E804-4851-0DEE-C827-A44F84B5BA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295" y="2341912"/>
            <a:ext cx="3657600" cy="353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36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D4F4CC-DD34-1B4D-A77F-53D8E9180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E256FE-6F47-1DCB-AC59-F59721E46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9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4F80ECC9-5F4C-B0CB-EE9E-FF990F29322B}"/>
              </a:ext>
            </a:extLst>
          </p:cNvPr>
          <p:cNvSpPr/>
          <p:nvPr/>
        </p:nvSpPr>
        <p:spPr>
          <a:xfrm>
            <a:off x="338503" y="1634730"/>
            <a:ext cx="6800849" cy="5167311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457200" marR="76200" indent="-457200" algn="just">
              <a:buFont typeface="Wingdings" panose="05000000000000000000" pitchFamily="2" charset="2"/>
              <a:buChar char="ü"/>
            </a:pPr>
            <a:r>
              <a:rPr lang="ru-RU" sz="30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По окончанию обучения врачам выдается </a:t>
            </a:r>
            <a:r>
              <a:rPr lang="ru-RU" sz="30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удостоверение о повышении квалификации </a:t>
            </a:r>
            <a:r>
              <a:rPr lang="ru-RU" sz="30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 регистрацией на портале «Госуслуги»</a:t>
            </a:r>
          </a:p>
          <a:p>
            <a:pPr marL="571500" indent="-571500" algn="just">
              <a:buFont typeface="Wingdings" pitchFamily="2" charset="2"/>
              <a:buChar char="ü"/>
            </a:pPr>
            <a:r>
              <a:rPr lang="ru-RU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Продолжительность 72 часа </a:t>
            </a:r>
            <a:br>
              <a:rPr lang="ru-RU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0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(2 зачетные единицы)</a:t>
            </a:r>
          </a:p>
          <a:p>
            <a:pPr algn="just"/>
            <a:endParaRPr lang="ru-RU" sz="3000" dirty="0">
              <a:solidFill>
                <a:srgbClr val="000000"/>
              </a:solidFill>
              <a:latin typeface="Calibri" pitchFamily="34" charset="0"/>
              <a:cs typeface="Calibri" pitchFamily="34" charset="0"/>
            </a:endParaRPr>
          </a:p>
          <a:p>
            <a:pPr marR="76200" algn="just"/>
            <a:r>
              <a:rPr lang="ru-RU" sz="30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Доктора после завершения обучения успешно используют гомеопатическую тактику при лечении острых случаев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7D1044D-650E-C52A-C9CB-930BB705E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5</a:t>
            </a:fld>
            <a:endParaRPr lang="ru-RU"/>
          </a:p>
        </p:txBody>
      </p:sp>
      <p:pic>
        <p:nvPicPr>
          <p:cNvPr id="6" name="Рисунок 5" descr="Изображение выглядит как текст, меню, рукописный текст, документ&#10;&#10;Автоматически созданное описание">
            <a:extLst>
              <a:ext uri="{FF2B5EF4-FFF2-40B4-BE49-F238E27FC236}">
                <a16:creationId xmlns:a16="http://schemas.microsoft.com/office/drawing/2014/main" id="{A15AF725-A4C5-6B18-F359-5A2E6C0BB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097" y="2168130"/>
            <a:ext cx="4638076" cy="328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39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3B1E1-4377-0558-272D-07C915651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2C6CBB-262D-EA09-9A35-AF2C7BBE8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84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Отзывы о курсе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DD876F1A-B151-5285-BB5E-494F2FC075BA}"/>
              </a:ext>
            </a:extLst>
          </p:cNvPr>
          <p:cNvSpPr/>
          <p:nvPr/>
        </p:nvSpPr>
        <p:spPr>
          <a:xfrm>
            <a:off x="2549769" y="1519730"/>
            <a:ext cx="4511431" cy="4113815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R="76200" algn="just"/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 Понятная гомеопатия — это уникальная возможность знакомства со стройной системой знаний как лечить болезнь подобным, сберегая здоровье. В рамках курса на примере острых состояний становится ясным почему врачевание называется искусством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DCFF0DA-D976-ED49-330B-EA1A9EC01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6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6B1A99-5F85-37D6-0F62-E06C74716F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" y="1519730"/>
            <a:ext cx="2078074" cy="288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399A2F2-D7A1-3D64-FE19-049FFB44C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239" y="1519730"/>
            <a:ext cx="4730805" cy="31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598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A3DC28-2D4F-816F-BC7F-03205EFE2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1FF3F1-5C74-F344-A3B6-D416F8CA1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84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Отзывы о курсе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C8EA99B-3806-1D43-86DC-CEFE46B73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7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E01DA27-C160-1481-956C-290AB46036C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" y="1407451"/>
            <a:ext cx="2158496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4">
            <a:extLst>
              <a:ext uri="{FF2B5EF4-FFF2-40B4-BE49-F238E27FC236}">
                <a16:creationId xmlns:a16="http://schemas.microsoft.com/office/drawing/2014/main" id="{171DC0B9-ACD5-C2C3-2E8C-9B16DA098EB7}"/>
              </a:ext>
            </a:extLst>
          </p:cNvPr>
          <p:cNvSpPr/>
          <p:nvPr/>
        </p:nvSpPr>
        <p:spPr>
          <a:xfrm>
            <a:off x="2537636" y="1407451"/>
            <a:ext cx="6143909" cy="5308659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R="76200" algn="just"/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 обучения по основам гомеопатии острых состояний  мне, как  врачу общей практики, был очень познавателен в практическом плане. Альтернативная точка зрения на патологию, которую привыкли лечить классическими методами, доступное изложение материала, множество клинических примеров, задач и широкий спектр инструментов для индивидуального подхода к терапии каждого конкретного пациента и случая, а так же бесконечный энтузиазм авторов </a:t>
            </a: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курса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сделали время обучения увлекательным и запоминающимся.</a:t>
            </a:r>
          </a:p>
        </p:txBody>
      </p:sp>
      <p:pic>
        <p:nvPicPr>
          <p:cNvPr id="13" name="Рисунок 12" descr="Изображение выглядит как цветок, Раствор, в помещении, бутылка&#10;&#10;Автоматически созданное описание">
            <a:extLst>
              <a:ext uri="{FF2B5EF4-FFF2-40B4-BE49-F238E27FC236}">
                <a16:creationId xmlns:a16="http://schemas.microsoft.com/office/drawing/2014/main" id="{F4FD441C-EA6F-7462-C11C-518CA9FFB6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70" y="2407610"/>
            <a:ext cx="3262546" cy="240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15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E24E3F-1AC9-989A-7698-FB8689E31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7A41D-3F26-B437-0CDB-F435DF3E7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84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Отзывы о курсе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AE33B09-4CDE-6974-4AA1-FD2DCE4C6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8</a:t>
            </a:fld>
            <a:endParaRPr lang="ru-RU"/>
          </a:p>
        </p:txBody>
      </p:sp>
      <p:pic>
        <p:nvPicPr>
          <p:cNvPr id="9" name="Рисунок 8" descr="Изображение выглядит как человек, Человеческое лицо, улыбка, одежда&#10;&#10;Автоматически созданное описание">
            <a:extLst>
              <a:ext uri="{FF2B5EF4-FFF2-40B4-BE49-F238E27FC236}">
                <a16:creationId xmlns:a16="http://schemas.microsoft.com/office/drawing/2014/main" id="{022FA32C-9528-A605-96BF-366FDB340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52" y="1203506"/>
            <a:ext cx="2204549" cy="28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4">
            <a:extLst>
              <a:ext uri="{FF2B5EF4-FFF2-40B4-BE49-F238E27FC236}">
                <a16:creationId xmlns:a16="http://schemas.microsoft.com/office/drawing/2014/main" id="{FC369BED-768B-59A2-3557-69E721CE1E50}"/>
              </a:ext>
            </a:extLst>
          </p:cNvPr>
          <p:cNvSpPr/>
          <p:nvPr/>
        </p:nvSpPr>
        <p:spPr>
          <a:xfrm>
            <a:off x="2593488" y="1203506"/>
            <a:ext cx="9598512" cy="3631253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R="76200" algn="just"/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Авторский учебный курс "Понятная гомеопатия: острые состояния" запомнился уважительной и доброжелательной атмосферой, созданной преподавателями-практиками с большим стажем работы.</a:t>
            </a:r>
          </a:p>
          <a:p>
            <a:pPr marR="76200" algn="just"/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Хочется отметить структурированность подачи весьма обширного материала, включающего в себя историю гомеопатической науки, теоретическую и практическую части. А также регулярное повторение пройденного и тестовый контроль, что помогло лучше усвоить  информацию.</a:t>
            </a:r>
          </a:p>
          <a:p>
            <a:pPr marR="76200" algn="just"/>
            <a:r>
              <a:rPr lang="ru-RU" sz="24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Большая благодарность авторам курса!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538228-C17B-2F9D-97E7-A6437B08B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488" y="4999838"/>
            <a:ext cx="36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D56E320C-025A-2481-87A2-3A09AD25D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744" y="5009439"/>
            <a:ext cx="45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859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E4422-FAA7-7E2E-4353-8FB38BE14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0F83E-704F-A24B-78FA-2A46A1E18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9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Курс</a:t>
            </a:r>
            <a:br>
              <a:rPr lang="ru-RU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</a:br>
            <a:r>
              <a:rPr lang="ru-RU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4">
            <a:extLst>
              <a:ext uri="{FF2B5EF4-FFF2-40B4-BE49-F238E27FC236}">
                <a16:creationId xmlns:a16="http://schemas.microsoft.com/office/drawing/2014/main" id="{0E7DDB51-BE9F-0730-AA95-75472519CEA5}"/>
              </a:ext>
            </a:extLst>
          </p:cNvPr>
          <p:cNvSpPr/>
          <p:nvPr/>
        </p:nvSpPr>
        <p:spPr>
          <a:xfrm>
            <a:off x="338503" y="1381522"/>
            <a:ext cx="7609792" cy="5293915"/>
          </a:xfrm>
          <a:prstGeom prst="rect">
            <a:avLst/>
          </a:prstGeom>
          <a:solidFill>
            <a:srgbClr val="FFFFFF"/>
          </a:solidFill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285750" marR="76200" indent="-285750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Приглашаем врачей на очное обучение курса </a:t>
            </a:r>
            <a:r>
              <a:rPr lang="ru-RU" sz="2800" b="1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«Понятная гомеопатия: острые состояния»</a:t>
            </a:r>
            <a:endParaRPr lang="ru-RU" sz="2800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  <a:p>
            <a:pPr marL="285750" marR="76200" indent="-285750" algn="just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0000"/>
                </a:solidFill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Начало занятий с 28 февраля 2025 г., продолжительность с перерывом 3 часа. Периодичность лекций: 1-2 раза в неделю.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800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Интересная информация о гомеопатии – </a:t>
            </a:r>
            <a:r>
              <a:rPr lang="ru-RU" sz="4800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телеграмм-канал </a:t>
            </a:r>
            <a:r>
              <a:rPr lang="en-US" sz="5400" b="1" dirty="0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t.me/</a:t>
            </a:r>
            <a:r>
              <a:rPr lang="en-US" sz="5400" b="1" dirty="0" err="1">
                <a:effectLst/>
                <a:latin typeface="Calibri" pitchFamily="34" charset="0"/>
                <a:ea typeface="Segoe UI" panose="020B0502040204020203" pitchFamily="34" charset="0"/>
                <a:cs typeface="Calibri" pitchFamily="34" charset="0"/>
              </a:rPr>
              <a:t>always_choice</a:t>
            </a:r>
            <a:endParaRPr lang="ru-RU" sz="5400" b="1" dirty="0">
              <a:solidFill>
                <a:srgbClr val="000000"/>
              </a:solidFill>
              <a:effectLst/>
              <a:latin typeface="Calibri" pitchFamily="34" charset="0"/>
              <a:ea typeface="Segoe UI" panose="020B0502040204020203" pitchFamily="34" charset="0"/>
              <a:cs typeface="Calibri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927688DD-6AAC-4E81-54DE-86069B759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2AF89B68-C41A-47AB-A62B-0EB5C98E130D}" type="slidenum">
              <a:rPr lang="ru-RU" smtClean="0"/>
              <a:t>9</a:t>
            </a:fld>
            <a:endParaRPr lang="ru-RU"/>
          </a:p>
        </p:txBody>
      </p:sp>
      <p:pic>
        <p:nvPicPr>
          <p:cNvPr id="5" name="Рисунок 4" descr="Изображение выглядит как Графика, Шрифт, графический дизайн, дизайн&#10;&#10;Автоматически созданное описание">
            <a:extLst>
              <a:ext uri="{FF2B5EF4-FFF2-40B4-BE49-F238E27FC236}">
                <a16:creationId xmlns:a16="http://schemas.microsoft.com/office/drawing/2014/main" id="{FF43776B-32C2-E596-A073-B84DE8E2FF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495" y="4108132"/>
            <a:ext cx="2567305" cy="2567305"/>
          </a:xfrm>
          <a:prstGeom prst="rect">
            <a:avLst/>
          </a:prstGeom>
        </p:spPr>
      </p:pic>
      <p:pic>
        <p:nvPicPr>
          <p:cNvPr id="8" name="Рисунок 7" descr="Изображение выглядит как логотип, Шрифт, круг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49FE07E6-C664-5BC2-097A-BD02D2F267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495" y="1466215"/>
            <a:ext cx="2567305" cy="256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2478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616</Words>
  <Application>Microsoft Office PowerPoint</Application>
  <PresentationFormat>Широкоэкранный</PresentationFormat>
  <Paragraphs>54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Times New Roman</vt:lpstr>
      <vt:lpstr>Wingdings</vt:lpstr>
      <vt:lpstr>Тема Office</vt:lpstr>
      <vt:lpstr>Авторский учебный курс для врачей «Понятная гомеопатия: острые состояния»</vt:lpstr>
      <vt:lpstr>Авторы и лекторы курса  «Понятная гомеопатия: острые состояния»</vt:lpstr>
      <vt:lpstr>Содержание курса  «Понятная гомеопатия: острые состояния»</vt:lpstr>
      <vt:lpstr>Эффективность курса  «Понятная гомеопатия: острые состояния»</vt:lpstr>
      <vt:lpstr>Курс «Понятная гомеопатия: острые состояния»</vt:lpstr>
      <vt:lpstr>Отзывы о курсе «Понятная гомеопатия: острые состояния»</vt:lpstr>
      <vt:lpstr>Отзывы о курсе «Понятная гомеопатия: острые состояния»</vt:lpstr>
      <vt:lpstr>Отзывы о курсе «Понятная гомеопатия: острые состояния»</vt:lpstr>
      <vt:lpstr>Курс «Понятная гомеопатия: острые состояния»</vt:lpstr>
      <vt:lpstr>Курс «Понятная гомеопатия: острые состояния»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Авторский учебный курс для врачей «Понятная гомеопатия: острые состояния»</dc:title>
  <dc:creator>Александр Выжигин</dc:creator>
  <cp:lastModifiedBy>Выжигин Александр Юрьевич</cp:lastModifiedBy>
  <cp:revision>18</cp:revision>
  <dcterms:created xsi:type="dcterms:W3CDTF">2025-01-28T13:58:22Z</dcterms:created>
  <dcterms:modified xsi:type="dcterms:W3CDTF">2025-02-18T08:45:29Z</dcterms:modified>
</cp:coreProperties>
</file>